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307" r:id="rId4"/>
    <p:sldId id="283" r:id="rId5"/>
    <p:sldId id="302" r:id="rId7"/>
    <p:sldId id="299" r:id="rId8"/>
    <p:sldId id="291" r:id="rId9"/>
    <p:sldId id="284" r:id="rId10"/>
    <p:sldId id="290" r:id="rId11"/>
    <p:sldId id="285" r:id="rId12"/>
    <p:sldId id="300" r:id="rId13"/>
    <p:sldId id="303" r:id="rId14"/>
    <p:sldId id="301" r:id="rId15"/>
    <p:sldId id="304" r:id="rId16"/>
    <p:sldId id="305" r:id="rId17"/>
    <p:sldId id="306" r:id="rId18"/>
    <p:sldId id="289" r:id="rId19"/>
    <p:sldId id="297" r:id="rId20"/>
    <p:sldId id="296" r:id="rId21"/>
    <p:sldId id="298" r:id="rId22"/>
    <p:sldId id="308" r:id="rId23"/>
    <p:sldId id="268"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4692"/>
  </p:normalViewPr>
  <p:slideViewPr>
    <p:cSldViewPr snapToGrid="0">
      <p:cViewPr varScale="1">
        <p:scale>
          <a:sx n="106" d="100"/>
          <a:sy n="106"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customXml" Target="../customXml/item3.xml"/><Relationship Id="rId3" Type="http://schemas.openxmlformats.org/officeDocument/2006/relationships/slide" Target="slides/slide1.xml"/><Relationship Id="rId29" Type="http://schemas.openxmlformats.org/officeDocument/2006/relationships/customXml" Target="../customXml/item2.xml"/><Relationship Id="rId28" Type="http://schemas.openxmlformats.org/officeDocument/2006/relationships/customXml" Target="../customXml/item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p:txBody>
      </p:sp>
      <p:sp>
        <p:nvSpPr>
          <p:cNvPr id="466" name="Shape 46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02"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15" name="Title Text"/>
          <p:cNvSpPr txBox="1">
            <a:spLocks noGrp="1"/>
          </p:cNvSpPr>
          <p:nvPr>
            <p:ph type="title" hasCustomPrompt="1"/>
          </p:nvPr>
        </p:nvSpPr>
        <p:spPr>
          <a:prstGeom prst="rect">
            <a:avLst/>
          </a:prstGeom>
        </p:spPr>
        <p:txBody>
          <a:bodyPr/>
          <a:lstStyle/>
          <a:p>
            <a:r>
              <a:t>Title Text</a:t>
            </a:r>
          </a:p>
        </p:txBody>
      </p:sp>
      <p:sp>
        <p:nvSpPr>
          <p:cNvPr id="116"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28"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41"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54"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156"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68"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91"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05"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207"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26"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39" name="Title Text"/>
          <p:cNvSpPr txBox="1">
            <a:spLocks noGrp="1"/>
          </p:cNvSpPr>
          <p:nvPr>
            <p:ph type="title" hasCustomPrompt="1"/>
          </p:nvPr>
        </p:nvSpPr>
        <p:spPr>
          <a:prstGeom prst="rect">
            <a:avLst/>
          </a:prstGeom>
        </p:spPr>
        <p:txBody>
          <a:bodyPr/>
          <a:lstStyle/>
          <a:p>
            <a:r>
              <a:t>Title Text</a:t>
            </a:r>
          </a:p>
        </p:txBody>
      </p:sp>
      <p:sp>
        <p:nvSpPr>
          <p:cNvPr id="240"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52"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6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7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28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9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1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2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33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50"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63" name="Title Text"/>
          <p:cNvSpPr txBox="1">
            <a:spLocks noGrp="1"/>
          </p:cNvSpPr>
          <p:nvPr>
            <p:ph type="title" hasCustomPrompt="1"/>
          </p:nvPr>
        </p:nvSpPr>
        <p:spPr>
          <a:prstGeom prst="rect">
            <a:avLst/>
          </a:prstGeom>
        </p:spPr>
        <p:txBody>
          <a:bodyPr/>
          <a:lstStyle/>
          <a:p>
            <a:r>
              <a:t>Title Text</a:t>
            </a:r>
          </a:p>
        </p:txBody>
      </p:sp>
      <p:sp>
        <p:nvSpPr>
          <p:cNvPr id="364"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76"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9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40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1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3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4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45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39653" y="1153987"/>
            <a:ext cx="10112695" cy="921254"/>
          </a:xfrm>
        </p:spPr>
        <p:txBody>
          <a:bodyPr/>
          <a:lstStyle/>
          <a:p>
            <a:r>
              <a:rPr lang="en-US"/>
              <a:t>Click to edit Master title style</a:t>
            </a:r>
            <a:endParaRPr lang="en-US"/>
          </a:p>
        </p:txBody>
      </p:sp>
      <p:sp>
        <p:nvSpPr>
          <p:cNvPr id="3" name="Content Placeholder 2"/>
          <p:cNvSpPr>
            <a:spLocks noGrp="1"/>
          </p:cNvSpPr>
          <p:nvPr>
            <p:ph sz="half" idx="1"/>
          </p:nvPr>
        </p:nvSpPr>
        <p:spPr>
          <a:xfrm>
            <a:off x="1039653" y="2087362"/>
            <a:ext cx="4919546" cy="4089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32802" y="2087362"/>
            <a:ext cx="4919546" cy="40896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67"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81"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83"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6.xml"/><Relationship Id="rId7" Type="http://schemas.openxmlformats.org/officeDocument/2006/relationships/image" Target="../media/image14.png"/><Relationship Id="rId6" Type="http://schemas.openxmlformats.org/officeDocument/2006/relationships/customXml" Target="../ink/ink1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19.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8.xml"/><Relationship Id="rId7" Type="http://schemas.openxmlformats.org/officeDocument/2006/relationships/image" Target="../media/image14.png"/><Relationship Id="rId6" Type="http://schemas.openxmlformats.org/officeDocument/2006/relationships/customXml" Target="../ink/ink1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0.xml"/><Relationship Id="rId7" Type="http://schemas.openxmlformats.org/officeDocument/2006/relationships/image" Target="../media/image14.png"/><Relationship Id="rId6" Type="http://schemas.openxmlformats.org/officeDocument/2006/relationships/customXml" Target="../ink/ink1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2.xml"/><Relationship Id="rId7" Type="http://schemas.openxmlformats.org/officeDocument/2006/relationships/image" Target="../media/image14.png"/><Relationship Id="rId6" Type="http://schemas.openxmlformats.org/officeDocument/2006/relationships/customXml" Target="../ink/ink2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4.xml"/><Relationship Id="rId7" Type="http://schemas.openxmlformats.org/officeDocument/2006/relationships/image" Target="../media/image14.png"/><Relationship Id="rId6" Type="http://schemas.openxmlformats.org/officeDocument/2006/relationships/customXml" Target="../ink/ink2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6.xml"/><Relationship Id="rId7" Type="http://schemas.openxmlformats.org/officeDocument/2006/relationships/image" Target="../media/image14.png"/><Relationship Id="rId6" Type="http://schemas.openxmlformats.org/officeDocument/2006/relationships/customXml" Target="../ink/ink2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8.xml"/><Relationship Id="rId7" Type="http://schemas.openxmlformats.org/officeDocument/2006/relationships/image" Target="../media/image14.png"/><Relationship Id="rId6" Type="http://schemas.openxmlformats.org/officeDocument/2006/relationships/customXml" Target="../ink/ink2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0.xml"/><Relationship Id="rId7" Type="http://schemas.openxmlformats.org/officeDocument/2006/relationships/image" Target="../media/image14.png"/><Relationship Id="rId6" Type="http://schemas.openxmlformats.org/officeDocument/2006/relationships/customXml" Target="../ink/ink2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5.xml"/><Relationship Id="rId12" Type="http://schemas.openxmlformats.org/officeDocument/2006/relationships/slideLayout" Target="../slideLayouts/slideLayout2.xml"/><Relationship Id="rId11" Type="http://schemas.openxmlformats.org/officeDocument/2006/relationships/hyperlink" Target="https://oil-price-prediction-hybrid-model.onrender.com/docs" TargetMode="External"/><Relationship Id="rId10" Type="http://schemas.openxmlformats.org/officeDocument/2006/relationships/hyperlink" Target="https://oil-price-prediction-hybrid-model.onrender.com/docs#/default/predict_predict_post" TargetMode="Externa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2.xml"/><Relationship Id="rId7" Type="http://schemas.openxmlformats.org/officeDocument/2006/relationships/image" Target="../media/image14.png"/><Relationship Id="rId6" Type="http://schemas.openxmlformats.org/officeDocument/2006/relationships/customXml" Target="../ink/ink3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4.xml"/><Relationship Id="rId7" Type="http://schemas.openxmlformats.org/officeDocument/2006/relationships/image" Target="../media/image14.png"/><Relationship Id="rId6" Type="http://schemas.openxmlformats.org/officeDocument/2006/relationships/customXml" Target="../ink/ink3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17.xml"/><Relationship Id="rId11" Type="http://schemas.openxmlformats.org/officeDocument/2006/relationships/slideLayout" Target="../slideLayouts/slideLayout2.xml"/><Relationship Id="rId10" Type="http://schemas.openxmlformats.org/officeDocument/2006/relationships/hyperlink" Target="https://github.com/Ermon1/oil_price_prediction_hybrid_model" TargetMode="Externa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xml"/><Relationship Id="rId7" Type="http://schemas.openxmlformats.org/officeDocument/2006/relationships/image" Target="../media/image14.png"/><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34.xml"/><Relationship Id="rId10" Type="http://schemas.openxmlformats.org/officeDocument/2006/relationships/image" Target="../media/image16.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xml"/><Relationship Id="rId7" Type="http://schemas.openxmlformats.org/officeDocument/2006/relationships/image" Target="../media/image14.png"/><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6.xml"/><Relationship Id="rId7" Type="http://schemas.openxmlformats.org/officeDocument/2006/relationships/image" Target="../media/image14.png"/><Relationship Id="rId6" Type="http://schemas.openxmlformats.org/officeDocument/2006/relationships/customXml" Target="../ink/ink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8.xml"/><Relationship Id="rId7" Type="http://schemas.openxmlformats.org/officeDocument/2006/relationships/image" Target="../media/image14.png"/><Relationship Id="rId6" Type="http://schemas.openxmlformats.org/officeDocument/2006/relationships/customXml" Target="../ink/ink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0.xml"/><Relationship Id="rId7" Type="http://schemas.openxmlformats.org/officeDocument/2006/relationships/image" Target="../media/image14.png"/><Relationship Id="rId6" Type="http://schemas.openxmlformats.org/officeDocument/2006/relationships/customXml" Target="../ink/ink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5.xml"/><Relationship Id="rId12" Type="http://schemas.openxmlformats.org/officeDocument/2006/relationships/slideLayout" Target="../slideLayouts/slideLayout34.xml"/><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2.xml"/><Relationship Id="rId7" Type="http://schemas.openxmlformats.org/officeDocument/2006/relationships/image" Target="../media/image14.png"/><Relationship Id="rId6" Type="http://schemas.openxmlformats.org/officeDocument/2006/relationships/customXml" Target="../ink/ink1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4.xml"/><Relationship Id="rId7" Type="http://schemas.openxmlformats.org/officeDocument/2006/relationships/image" Target="../media/image14.png"/><Relationship Id="rId6" Type="http://schemas.openxmlformats.org/officeDocument/2006/relationships/customXml" Target="../ink/ink1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7.xml"/><Relationship Id="rId11" Type="http://schemas.openxmlformats.org/officeDocument/2006/relationships/slideLayout" Target="../slideLayouts/slideLayout2.xml"/><Relationship Id="rId10" Type="http://schemas.openxmlformats.org/officeDocument/2006/relationships/tags" Target="../tags/tag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p:cNvPicPr>
            <a:picLocks noChangeAspect="1"/>
          </p:cNvPicPr>
          <p:nvPr/>
        </p:nvPicPr>
        <p:blipFill rotWithShape="1">
          <a:blip r:embed="rId1"/>
          <a:srcRect l="28" t="125" r="5881" b="35700"/>
          <a:stretch>
            <a:fillRect/>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headEnd/>
            <a:tailEnd/>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headEnd/>
            <a:tailEnd/>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headEnd/>
            <a:tailEnd/>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headEnd/>
            <a:tailEnd/>
          </a:ln>
        </p:spPr>
      </p:pic>
      <p:pic>
        <p:nvPicPr>
          <p:cNvPr id="474" name="Image" descr="Image"/>
          <p:cNvPicPr>
            <a:picLocks noChangeAspect="1"/>
          </p:cNvPicPr>
          <p:nvPr/>
        </p:nvPicPr>
        <p:blipFill rotWithShape="1">
          <a:blip r:embed="rId6"/>
          <a:srcRect l="1000" r="13538" b="33964"/>
          <a:stretch>
            <a:fillRect/>
          </a:stretch>
        </p:blipFill>
        <p:spPr>
          <a:xfrm>
            <a:off x="10008652" y="5282070"/>
            <a:ext cx="2250548" cy="1597284"/>
          </a:xfrm>
          <a:prstGeom prst="rect">
            <a:avLst/>
          </a:prstGeom>
          <a:ln w="12700">
            <a:miter lim="400000"/>
            <a:headEnd/>
            <a:tailEnd/>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headEnd/>
            <a:tailEnd/>
          </a:ln>
        </p:spPr>
      </p:pic>
      <p:sp>
        <p:nvSpPr>
          <p:cNvPr id="476" name="A new generation…"/>
          <p:cNvSpPr txBox="1"/>
          <p:nvPr/>
        </p:nvSpPr>
        <p:spPr>
          <a:xfrm>
            <a:off x="5011420" y="3184525"/>
            <a:ext cx="7179945" cy="398780"/>
          </a:xfrm>
          <a:prstGeom prst="rect">
            <a:avLst/>
          </a:prstGeom>
          <a:ln w="12700">
            <a:miter lim="400000"/>
          </a:ln>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altLang="en-US" sz="2000" b="1">
                <a:latin typeface="Microsoft YaHei" panose="020B0503020204020204" charset="-122"/>
              </a:rPr>
              <a:t>Hybrid ARIMA-LSTM Oil Price Forecasting</a:t>
            </a:r>
            <a:endParaRPr lang="en-US" altLang="en-US" sz="2000" b="1">
              <a:latin typeface="Microsoft YaHei" panose="020B0503020204020204" charset="-122"/>
            </a:endParaRPr>
          </a:p>
        </p:txBody>
      </p:sp>
      <p:sp>
        <p:nvSpPr>
          <p:cNvPr id="5" name="Content Placeholder 2"/>
          <p:cNvSpPr txBox="1">
            <a:spLocks noGrp="1"/>
          </p:cNvSpPr>
          <p:nvPr>
            <p:ph type="body" sz="quarter" idx="1"/>
          </p:nvPr>
        </p:nvSpPr>
        <p:spPr>
          <a:xfrm>
            <a:off x="6591300" y="3975735"/>
            <a:ext cx="4107180" cy="1576705"/>
          </a:xfrm>
          <a:prstGeom prst="rect">
            <a:avLst/>
          </a:prstGeom>
        </p:spPr>
        <p:txBody>
          <a:bodyPr lIns="45719" tIns="45720" rIns="45719" bIns="45720" anchor="ctr">
            <a:normAutofit/>
          </a:bodyPr>
          <a:lstStyle/>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600">
                <a:solidFill>
                  <a:srgbClr val="FEFFFE"/>
                </a:solidFill>
                <a:latin typeface="Microsoft YaHei Light" panose="020B0502040204020203" charset="-122"/>
              </a:rPr>
              <a:t>Graduate Name: Ermias Brhane Berhe</a:t>
            </a:r>
            <a:endParaRPr lang="en-US" altLang="en-US"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600">
                <a:solidFill>
                  <a:srgbClr val="FEFFFE"/>
                </a:solidFill>
                <a:latin typeface="Microsoft YaHei Light" panose="020B0502040204020203" charset="-122"/>
              </a:rPr>
              <a:t>Date : 06/15/2025</a:t>
            </a:r>
            <a:endParaRPr lang="en-US" sz="1600">
              <a:solidFill>
                <a:srgbClr val="FEFFFE"/>
              </a:solidFill>
              <a:latin typeface="Microsoft YaHei Light" panose="020B0502040204020203"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339853" y="110329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icrosoft YaHei" panose="020B0503020204020204" charset="-122"/>
              </a:rPr>
              <a:t>Exploratory Data Analysis and Feature Engineering</a:t>
            </a:r>
            <a:endParaRPr lang="en-US" dirty="0"/>
          </a:p>
        </p:txBody>
      </p:sp>
      <p:sp>
        <p:nvSpPr>
          <p:cNvPr id="9" name="Content Placeholder 2"/>
          <p:cNvSpPr txBox="1"/>
          <p:nvPr/>
        </p:nvSpPr>
        <p:spPr>
          <a:xfrm>
            <a:off x="295275" y="2056765"/>
            <a:ext cx="4044315" cy="3741420"/>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EDA Findings:</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Closing price and volume show high volatility and skewness. Data is clean and complete </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from 2012 to 2022.</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Feature Selection:</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We dropped Open, High, and Low because they add little new information and caused redundancy issues during model evaluation.</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Our model uses 13 features to capture both price dynamics and market behavior.</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endParaRPr lang="en-US" altLang="en-US" sz="1600">
              <a:latin typeface="Times New Roman" panose="02020603050405020304" charset="0"/>
              <a:ea typeface="+mj-lt"/>
              <a:cs typeface="Times New Roman" panose="02020603050405020304" charset="0"/>
            </a:endParaRPr>
          </a:p>
        </p:txBody>
      </p:sp>
      <p:sp>
        <p:nvSpPr>
          <p:cNvPr id="4" name="Text Box 3"/>
          <p:cNvSpPr txBox="1"/>
          <p:nvPr/>
        </p:nvSpPr>
        <p:spPr>
          <a:xfrm>
            <a:off x="4549140" y="1683385"/>
            <a:ext cx="7140575" cy="24110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p>
            <a:pPr marL="0" marR="0" indent="0" algn="l" defTabSz="914400" rtl="0" fontAlgn="auto" latinLnBrk="0" hangingPunct="0">
              <a:lnSpc>
                <a:spcPct val="100000"/>
              </a:lnSpc>
              <a:spcBef>
                <a:spcPts val="0"/>
              </a:spcBef>
              <a:spcAft>
                <a:spcPts val="0"/>
              </a:spcAft>
              <a:buClrTx/>
              <a:buSzTx/>
              <a:buFontTx/>
              <a:buNone/>
            </a:pPr>
            <a:r>
              <a:rPr kumimoji="0" lang="en-US" sz="1800" b="0" i="0" u="none" strike="noStrike" cap="none" spc="0" normalizeH="0" baseline="0">
                <a:ln>
                  <a:noFill/>
                </a:ln>
                <a:solidFill>
                  <a:schemeClr val="bg1"/>
                </a:solidFill>
                <a:effectLst/>
                <a:uFillTx/>
                <a:latin typeface="Times New Roman" panose="02020603050405020304" charset="0"/>
                <a:ea typeface="+mj-ea"/>
                <a:cs typeface="Times New Roman" panose="02020603050405020304" charset="0"/>
                <a:sym typeface="Calibri" panose="020F0502020204030204"/>
              </a:rPr>
              <a:t>                         Total </a:t>
            </a:r>
            <a:r>
              <a:rPr lang="en-US" altLang="en-US">
                <a:solidFill>
                  <a:schemeClr val="bg1"/>
                </a:solidFill>
                <a:latin typeface="Times New Roman" panose="02020603050405020304" charset="0"/>
                <a:ea typeface="+mj-lt"/>
                <a:cs typeface="Times New Roman" panose="02020603050405020304" charset="0"/>
                <a:sym typeface="+mn-ea"/>
              </a:rPr>
              <a:t>Feature </a:t>
            </a:r>
            <a:endParaRPr lang="en-US" altLang="en-US">
              <a:solidFill>
                <a:schemeClr val="bg1"/>
              </a:solidFill>
              <a:latin typeface="Times New Roman" panose="02020603050405020304" charset="0"/>
              <a:ea typeface="+mj-lt"/>
              <a:cs typeface="Times New Roman" panose="02020603050405020304" charset="0"/>
              <a:sym typeface="+mn-ea"/>
            </a:endParaRPr>
          </a:p>
          <a:p>
            <a:pPr marL="285750" marR="0" indent="-285750" algn="l" defTabSz="914400" rtl="0" fontAlgn="auto" latinLnBrk="0" hangingPunct="0">
              <a:lnSpc>
                <a:spcPct val="100000"/>
              </a:lnSpc>
              <a:spcBef>
                <a:spcPts val="0"/>
              </a:spcBef>
              <a:spcAft>
                <a:spcPts val="0"/>
              </a:spcAft>
              <a:buClrTx/>
              <a:buSzTx/>
              <a:buFont typeface="Wingdings" panose="05000000000000000000" charset="0"/>
              <a:buChar char="v"/>
            </a:pPr>
            <a:r>
              <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rPr>
              <a:t>Close/Last: Daily closing price of crude oil (target variable).</a:t>
            </a:r>
            <a:endPar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endParaRPr>
          </a:p>
          <a:p>
            <a:pPr marL="285750" marR="0" indent="-285750" algn="l" defTabSz="914400" rtl="0" fontAlgn="auto" latinLnBrk="0" hangingPunct="0">
              <a:lnSpc>
                <a:spcPct val="100000"/>
              </a:lnSpc>
              <a:spcBef>
                <a:spcPts val="0"/>
              </a:spcBef>
              <a:spcAft>
                <a:spcPts val="0"/>
              </a:spcAft>
              <a:buClrTx/>
              <a:buSzTx/>
              <a:buFont typeface="Wingdings" panose="05000000000000000000" charset="0"/>
              <a:buChar char="v"/>
            </a:pPr>
            <a:r>
              <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rPr>
              <a:t> Volume: Total trading volume for the day.</a:t>
            </a:r>
            <a:endPar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endParaRPr>
          </a:p>
          <a:p>
            <a:pPr marL="285750" marR="0" indent="-285750" algn="l" defTabSz="914400" rtl="0" fontAlgn="auto" latinLnBrk="0" hangingPunct="0">
              <a:lnSpc>
                <a:spcPct val="100000"/>
              </a:lnSpc>
              <a:spcBef>
                <a:spcPts val="0"/>
              </a:spcBef>
              <a:spcAft>
                <a:spcPts val="0"/>
              </a:spcAft>
              <a:buClrTx/>
              <a:buSzTx/>
              <a:buFont typeface="Wingdings" panose="05000000000000000000" charset="0"/>
              <a:buChar char="v"/>
            </a:pPr>
            <a:r>
              <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rPr>
              <a:t> SMA_5: 5-day Simple Moving Average, captures short-term trend.</a:t>
            </a:r>
            <a:endPar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endParaRPr>
          </a:p>
          <a:p>
            <a:pPr marL="285750" marR="0" indent="-285750" algn="l" defTabSz="914400" rtl="0" fontAlgn="auto" latinLnBrk="0" hangingPunct="0">
              <a:lnSpc>
                <a:spcPct val="100000"/>
              </a:lnSpc>
              <a:spcBef>
                <a:spcPts val="0"/>
              </a:spcBef>
              <a:spcAft>
                <a:spcPts val="0"/>
              </a:spcAft>
              <a:buClrTx/>
              <a:buSzTx/>
              <a:buFont typeface="Wingdings" panose="05000000000000000000" charset="0"/>
              <a:buChar char="v"/>
            </a:pPr>
            <a:r>
              <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rPr>
              <a:t> SMA_20: 20-day Simple Moving Average, reflects mid-term price direction.</a:t>
            </a:r>
            <a:endPar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endParaRPr>
          </a:p>
          <a:p>
            <a:pPr marL="285750" marR="0" indent="-285750" algn="l" defTabSz="914400" rtl="0" fontAlgn="auto" latinLnBrk="0" hangingPunct="0">
              <a:lnSpc>
                <a:spcPct val="100000"/>
              </a:lnSpc>
              <a:spcBef>
                <a:spcPts val="0"/>
              </a:spcBef>
              <a:spcAft>
                <a:spcPts val="0"/>
              </a:spcAft>
              <a:buClrTx/>
              <a:buSzTx/>
              <a:buFont typeface="Wingdings" panose="05000000000000000000" charset="0"/>
              <a:buChar char="v"/>
            </a:pPr>
            <a:r>
              <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rPr>
              <a:t> RSI: 14-day Relative Strength Index, gauges momentum and overbought/oversold conditions.</a:t>
            </a:r>
            <a:endPar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endParaRPr>
          </a:p>
          <a:p>
            <a:pPr marL="285750" marR="0" indent="-285750" algn="l" defTabSz="914400" rtl="0" fontAlgn="auto" latinLnBrk="0" hangingPunct="0">
              <a:lnSpc>
                <a:spcPct val="100000"/>
              </a:lnSpc>
              <a:spcBef>
                <a:spcPts val="0"/>
              </a:spcBef>
              <a:spcAft>
                <a:spcPts val="0"/>
              </a:spcAft>
              <a:buClrTx/>
              <a:buSzTx/>
              <a:buFont typeface="Wingdings" panose="05000000000000000000" charset="0"/>
              <a:buChar char="v"/>
            </a:pPr>
            <a:r>
              <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rPr>
              <a:t> MACD: Moving Average Convergence Divergence, detects trend reversals and momentum shifts.</a:t>
            </a:r>
            <a:endParaRPr kumimoji="0" lang="en-US" altLang="en-US" sz="1600" b="0" i="0" u="none" strike="noStrike" cap="none" spc="0" normalizeH="0" baseline="0">
              <a:ln>
                <a:noFill/>
              </a:ln>
              <a:solidFill>
                <a:schemeClr val="bg1"/>
              </a:solidFill>
              <a:effectLst/>
              <a:uFillTx/>
              <a:latin typeface="Times New Roman" panose="02020603050405020304" charset="0"/>
              <a:ea typeface="+mj-lt"/>
              <a:cs typeface="Times New Roman" panose="02020603050405020304" charset="0"/>
              <a:sym typeface="+mn-ea"/>
            </a:endParaRPr>
          </a:p>
          <a:p>
            <a:pPr marL="0" marR="0" indent="0" algn="l" defTabSz="914400" rtl="0" fontAlgn="auto" latinLnBrk="0" hangingPunct="0">
              <a:lnSpc>
                <a:spcPct val="100000"/>
              </a:lnSpc>
              <a:spcBef>
                <a:spcPts val="0"/>
              </a:spcBef>
              <a:spcAft>
                <a:spcPts val="0"/>
              </a:spcAft>
              <a:buClrTx/>
              <a:buSzTx/>
              <a:buFontTx/>
              <a:buNone/>
            </a:pPr>
            <a:endParaRPr kumimoji="0" lang="en-US" altLang="en-US" sz="1400" b="0" i="0" u="none" strike="noStrike" cap="none" spc="0" normalizeH="0" baseline="0">
              <a:ln>
                <a:noFill/>
              </a:ln>
              <a:solidFill>
                <a:schemeClr val="bg1"/>
              </a:solidFill>
              <a:effectLst/>
              <a:uFillTx/>
              <a:latin typeface="Microsoft YaHei Light" panose="020B0502040204020203" charset="-122"/>
              <a:ea typeface="+mj-lt"/>
              <a:cs typeface="+mj-lt"/>
              <a:sym typeface="+mn-ea"/>
            </a:endParaRPr>
          </a:p>
          <a:p>
            <a:pPr marL="0" marR="0" indent="0" algn="l" defTabSz="914400" rtl="0" fontAlgn="auto" latinLnBrk="0" hangingPunct="0">
              <a:lnSpc>
                <a:spcPct val="100000"/>
              </a:lnSpc>
              <a:spcBef>
                <a:spcPts val="0"/>
              </a:spcBef>
              <a:spcAft>
                <a:spcPts val="0"/>
              </a:spcAft>
              <a:buClrTx/>
              <a:buSzTx/>
              <a:buFontTx/>
              <a:buNone/>
            </a:pPr>
            <a:endParaRPr kumimoji="0" lang="en-US" altLang="en-US" sz="1400" b="0" i="0" u="none" strike="noStrike" cap="none" spc="0" normalizeH="0" baseline="0">
              <a:ln>
                <a:noFill/>
              </a:ln>
              <a:solidFill>
                <a:schemeClr val="bg1"/>
              </a:solidFill>
              <a:effectLst/>
              <a:uFillTx/>
              <a:latin typeface="Microsoft YaHei Light" panose="020B0502040204020203" charset="-122"/>
              <a:ea typeface="+mj-lt"/>
              <a:cs typeface="+mj-lt"/>
              <a:sym typeface="+mn-ea"/>
            </a:endParaRPr>
          </a:p>
        </p:txBody>
      </p:sp>
      <p:sp>
        <p:nvSpPr>
          <p:cNvPr id="5" name="Text Box 4"/>
          <p:cNvSpPr txBox="1"/>
          <p:nvPr/>
        </p:nvSpPr>
        <p:spPr>
          <a:xfrm>
            <a:off x="4887595" y="4250690"/>
            <a:ext cx="6802755" cy="21278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FEFFFE"/>
              </a:solidFill>
              <a:effectLst/>
              <a:uFillTx/>
              <a:latin typeface="+mj-lt"/>
              <a:ea typeface="+mj-ea"/>
              <a:cs typeface="+mj-cs"/>
              <a:sym typeface="Calibri" panose="020F0502020204030204"/>
            </a:endParaRPr>
          </a:p>
        </p:txBody>
      </p:sp>
      <p:pic>
        <p:nvPicPr>
          <p:cNvPr id="6" name="Picture 5" descr="correlation_matrix"/>
          <p:cNvPicPr>
            <a:picLocks noChangeAspect="1"/>
          </p:cNvPicPr>
          <p:nvPr/>
        </p:nvPicPr>
        <p:blipFill>
          <a:blip r:embed="rId10"/>
          <a:stretch>
            <a:fillRect/>
          </a:stretch>
        </p:blipFill>
        <p:spPr>
          <a:xfrm>
            <a:off x="4339590" y="3810000"/>
            <a:ext cx="8214360" cy="256857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Model</a:t>
            </a:r>
            <a:endParaRPr lang="en-US" sz="40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223648" y="102836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latin typeface="Microsoft YaHei" panose="020B0503020204020204" charset="-122"/>
                <a:ea typeface="Microsoft YaHei" panose="020B0503020204020204" charset="-122"/>
              </a:rPr>
              <a:t>Model Selection and Training </a:t>
            </a:r>
            <a:endParaRPr lang="en-US" dirty="0"/>
          </a:p>
        </p:txBody>
      </p:sp>
      <p:sp>
        <p:nvSpPr>
          <p:cNvPr id="9" name="Content Placeholder 2"/>
          <p:cNvSpPr txBox="1"/>
          <p:nvPr/>
        </p:nvSpPr>
        <p:spPr>
          <a:xfrm>
            <a:off x="359410" y="1608455"/>
            <a:ext cx="7524750" cy="4891405"/>
          </a:xfrm>
          <a:prstGeom prst="rect">
            <a:avLst/>
          </a:prstGeom>
          <a:ln w="12700">
            <a:miter lim="400000"/>
          </a:ln>
        </p:spPr>
        <p:txBody>
          <a:bodyPr lIns="45719" tIns="45720" rIns="45719" bIns="45720" anchor="t">
            <a:normAutofit fontScale="7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Why ARIMA + LSTM?</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Because crude oil prices exhibit both short-term linear trends and long-term nonlinear dependencies, a hybrid ARIMA + LSTM model captures both components.</a:t>
            </a:r>
            <a:endParaRPr lang="en-US" altLang="en-US" sz="175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ARIMA models the stationary linear structure, while LSTM learns residual nonlinearities and temporal patterns missed by ARIMA.ARIMA: For short-term linear components (trend + seasonality)</a:t>
            </a:r>
            <a:endParaRPr lang="en-US" altLang="en-US" sz="1750">
              <a:latin typeface="Times New Roman" panose="02020603050405020304" charset="0"/>
              <a:ea typeface="+mj-lt"/>
              <a:cs typeface="Times New Roman" panose="02020603050405020304" charset="0"/>
            </a:endParaRPr>
          </a:p>
          <a:p>
            <a:pPr marL="0" indent="0" hangingPunct="1">
              <a:buFont typeface="Wingdings" panose="05000000000000000000" charset="0"/>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Captures autoregressive, integrated (trend-differencing), and moving average patterns</a:t>
            </a:r>
            <a:endParaRPr lang="en-US" altLang="en-US" sz="1750">
              <a:latin typeface="Times New Roman" panose="02020603050405020304" charset="0"/>
              <a:ea typeface="+mj-lt"/>
              <a:cs typeface="Times New Roman" panose="02020603050405020304" charset="0"/>
            </a:endParaRPr>
          </a:p>
          <a:p>
            <a:pPr marL="0" indent="0" hangingPunct="1">
              <a:buFont typeface="Wingdings" panose="05000000000000000000" charset="0"/>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Used to model the stationary part of the signal </a:t>
            </a:r>
            <a:endParaRPr lang="en-US" altLang="en-US" sz="1750">
              <a:latin typeface="Times New Roman" panose="02020603050405020304" charset="0"/>
              <a:ea typeface="+mj-lt"/>
              <a:cs typeface="Times New Roman" panose="02020603050405020304" charset="0"/>
            </a:endParaRPr>
          </a:p>
          <a:p>
            <a:pPr marL="0" indent="0" hangingPunct="1">
              <a:buFont typeface="Wingdings" panose="05000000000000000000" charset="0"/>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Residuals (errors) passed to LSTM for  further modeling</a:t>
            </a:r>
            <a:endParaRPr lang="en-US" altLang="en-US" sz="175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LSTM: For residual nonlinear dynamics and long-range dependencies</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Deep learning model for sequential forecasting</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Input: Sliding time windows (sequence length = 14 days)</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Architecture:  Input layer → LSTM layer → Dense output</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Input Layer: Shape (look_back, n_features)</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Loss: MSE (Mean Squared Error)</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Optimizer: Adam with learning rate 0.001</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Batch Size: 32</a:t>
            </a:r>
            <a:endParaRPr lang="en-US" altLang="en-US" sz="175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750">
                <a:latin typeface="Times New Roman" panose="02020603050405020304" charset="0"/>
                <a:ea typeface="+mj-lt"/>
                <a:cs typeface="Times New Roman" panose="02020603050405020304" charset="0"/>
              </a:rPr>
              <a:t>                      Epochs: 50       </a:t>
            </a:r>
            <a:r>
              <a:rPr lang="en-US" altLang="en-US">
                <a:latin typeface="Times New Roman" panose="02020603050405020304" charset="0"/>
                <a:ea typeface="+mj-lt"/>
                <a:cs typeface="Times New Roman" panose="02020603050405020304" charset="0"/>
              </a:rPr>
              <a:t>                </a:t>
            </a:r>
            <a:endParaRPr lang="en-US" altLang="en-US">
              <a:latin typeface="Times New Roman" panose="02020603050405020304" charset="0"/>
              <a:ea typeface="+mj-lt"/>
              <a:cs typeface="Times New Roman" panose="02020603050405020304" charset="0"/>
            </a:endParaRPr>
          </a:p>
        </p:txBody>
      </p:sp>
      <p:sp>
        <p:nvSpPr>
          <p:cNvPr id="3" name="Text Box 2"/>
          <p:cNvSpPr txBox="1"/>
          <p:nvPr/>
        </p:nvSpPr>
        <p:spPr>
          <a:xfrm>
            <a:off x="7979410" y="1420495"/>
            <a:ext cx="4064000" cy="44342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noAutofit/>
          </a:bodyPr>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class HybridARIMALSTM:</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def __init__(self, look_back=14, n_features=13):</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self.look_back = look_back</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self.n_features = n_features</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self.arima_model = None</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self.lstm_model = None</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self.scaler = RobustScaler()</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rPr>
              <a:t>     ......................</a:t>
            </a:r>
            <a:endParaRPr kumimoji="0" lang="en-US" altLang="en-US" sz="1800" b="0" i="0" u="none" strike="noStrike" cap="none" spc="0" normalizeH="0" baseline="0">
              <a:ln>
                <a:noFill/>
              </a:ln>
              <a:solidFill>
                <a:schemeClr val="bg1"/>
              </a:solidFill>
              <a:effectLst/>
              <a:uFillTx/>
              <a:latin typeface="+mj-lt"/>
              <a:ea typeface="+mj-ea"/>
              <a:cs typeface="+mj-cs"/>
              <a:sym typeface="Calibri" panose="020F0502020204030204"/>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42138" y="144492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Evaluation and Hyperparameter Tuning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324621" y="195255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Cross-Validation:</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TimeSeriesSplit with 5 folds using walk-forward validation to preserve temporal order. Training and validation sets split chronologically.</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Evaluation Metrics: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MAE, MSE, RMSE, R²</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Metrics tracked separately for LSTM, ARIMA, and hybrid models.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LSTM Hyperparameters: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Look-back period: 14 days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Features: 13 technical indicators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Architecture: 3 LSTM layers (64, 32, 16 units) with dropout (0.3, 0.3, 0.2, 0.1) and batch normalization</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Regularization: L1 (1e-5) &amp; L2 (1e-4)</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Attention mechanism to capture feature importance</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Optimizer: Adam (learning rate 0.001), batch size 32, loss: Huber</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Validation split: 20%</a:t>
            </a:r>
            <a:endParaRPr lang="en-US" altLang="en-US">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Refinement and Testing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624976" y="1950653"/>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To maintain predictive accuracy over time, the system includes a dedicated retraining module.</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This module supports periodic model updates using the latest crude oil data.</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It reuses the existing preprocessing pipeline and 6 engineered features. </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The hybrid ARIMA + LSTM model is retrained using a 14-day look-back window, emphasizing recent trends.</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Retraining is designed to run weekly or monthly, enabling the model to adapt to new market dynamics.</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After retraining, updated models are saved and deployed for inference, ensuring continued accuracy and robustness.</a:t>
            </a:r>
            <a:endParaRPr lang="en-US" altLang="en-US" sz="1600">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Results</a:t>
            </a:r>
            <a:endParaRPr lang="en-US" sz="4000" dirty="0">
              <a:solidFill>
                <a:schemeClr val="tx1"/>
              </a:solidFil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Evaluation Results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Mean Absolute Error (MAE): 1.612</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Mean Squared Error (MSE): 5.707</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Root Mean Squared Error (RMSE): 2.389</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R² Score: 0.0002</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Summary:</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The LSTM model demonstrates consistent performance by effectively capturing nonlinear patterns in the data. While the R² score is close to zero, the relatively low error metrics suggest that the LSTM provides meaningful predictive signals.</a:t>
            </a:r>
            <a:endParaRPr lang="en-US" altLang="en-US" sz="1600">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2091183" y="776274"/>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461645" y="1113790"/>
            <a:ext cx="10941685" cy="5479415"/>
          </a:xfrm>
          <a:prstGeom prst="rect">
            <a:avLst/>
          </a:prstGeom>
          <a:ln w="12700">
            <a:miter lim="400000"/>
          </a:ln>
        </p:spPr>
        <p:txBody>
          <a:bodyPr lIns="45719" tIns="45720" rIns="45719" bIns="45720" anchor="t">
            <a:no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API Framework:</a:t>
            </a:r>
            <a:endParaRPr lang="en-US" altLang="en-US">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   FastAPI for serving the hybrid ARIMA-LSTM model</a:t>
            </a:r>
            <a:endParaRPr lang="en-US" altLang="en-US">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   Lightweight, asynchronous, and high-performance</a:t>
            </a:r>
            <a:endParaRPr lang="en-US" altLang="en-US">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    RESTful API endpoints for prediction and health checks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Hosting Platform:</a:t>
            </a:r>
            <a:endParaRPr lang="en-US" altLang="en-US">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Deployed on Render.com</a:t>
            </a:r>
            <a:endParaRPr lang="en-US" altLang="en-US">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Reliable, scalable cloud service</a:t>
            </a:r>
            <a:endParaRPr lang="en-US" altLang="en-US">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Easy continuous deployment and HTTPS support</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hlinkClick r:id="rId10" action="ppaction://hlinkfile"/>
              </a:rPr>
              <a:t>https://oil-price-prediction-hybrid-model.onrender.com/docs#/default/predict_predict_post</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Logging:</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Python's built-in logging module</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Captures key events, errors, and performance metrics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Enables monitoring and troubleshooting in production</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API Documentation:</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Auto-generated OpenAPI docs via FastAPI</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Accessible at: </a:t>
            </a:r>
            <a:r>
              <a:rPr lang="en-US" altLang="en-US">
                <a:latin typeface="Times New Roman" panose="02020603050405020304" charset="0"/>
                <a:ea typeface="+mj-lt"/>
                <a:cs typeface="Times New Roman" panose="02020603050405020304" charset="0"/>
                <a:sym typeface="+mn-ea"/>
                <a:hlinkClick r:id="rId11" action="ppaction://hlinkfile"/>
              </a:rPr>
              <a:t>https://oil-price-prediction-hybrid-model.onrender.com/docs</a:t>
            </a:r>
            <a:endParaRPr lang="en-US" altLang="en-US">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Future Work</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Enhance Hybrid Architecture</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Explore advanced model fusion techniques</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Integrate attention mechanisms and feature selection</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Experiment with additional time-series models and ensembles</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Develop User-Friendly Frontend</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Build an interactive dashboard for real-time predictions</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Visualize model outputs and market trends</a:t>
            </a:r>
            <a:endParaRPr lang="en-US" altLang="en-US" sz="160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Simplify access beyond API usage for broader adoption</a:t>
            </a:r>
            <a:endParaRPr lang="en-US" altLang="en-US" sz="1600">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References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871220" y="2631440"/>
            <a:ext cx="10941685" cy="3253105"/>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Zhang, G., Patuwo, B. E., &amp; Hu, M. Y. (1998). Forecasting with artificial neural networks: The state of the art. International Journal of Forecasting, 14(1), 35-62.</a:t>
            </a:r>
            <a:endParaRPr lang="en-US" altLang="en-US" sz="1600" dirty="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Zhang, X., &amp; Qi, M. (2005). </a:t>
            </a:r>
            <a:r>
              <a:rPr lang="en-US" altLang="en-US" sz="1600" dirty="0">
                <a:latin typeface="Times New Roman" panose="02020603050405020304" charset="0"/>
                <a:ea typeface="+mj-lt"/>
                <a:cs typeface="Times New Roman" panose="02020603050405020304" charset="0"/>
              </a:rPr>
              <a:t>Neural network forecasting for seasonal and trend time series. European Journal of Operational Research, 160(2), 501-514.</a:t>
            </a:r>
            <a:endParaRPr lang="en-US" altLang="en-US" sz="1600" dirty="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Khashei, M., &amp; Bijari, M. (2011). A hybrid ARIMA and artificial neural networks model for time series forecasting. Applied Soft Computing, 11(2), 2664-2675.</a:t>
            </a:r>
            <a:endParaRPr lang="en-US" altLang="en-US" sz="1600" dirty="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Code Repository:   </a:t>
            </a:r>
            <a:r>
              <a:rPr lang="en-US" altLang="en-US" sz="1600" dirty="0">
                <a:latin typeface="Times New Roman" panose="02020603050405020304" charset="0"/>
                <a:ea typeface="+mj-lt"/>
                <a:cs typeface="Times New Roman" panose="02020603050405020304" charset="0"/>
                <a:hlinkClick r:id="rId10" action="ppaction://hlinkfile"/>
              </a:rPr>
              <a:t>https://github.com/Ermon1/oil_price_prediction_hybrid_model</a:t>
            </a:r>
            <a:endParaRPr lang="en-US" altLang="en-US" sz="1600" dirty="0">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p:cNvPicPr>
            <a:picLocks noChangeAspect="1"/>
          </p:cNvPicPr>
          <p:nvPr/>
        </p:nvPicPr>
        <p:blipFill rotWithShape="1">
          <a:blip r:embed="rId1"/>
          <a:srcRect l="28" t="125" r="5881" b="35700"/>
          <a:stretch>
            <a:fillRect/>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headEnd/>
            <a:tailEnd/>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headEnd/>
            <a:tailEnd/>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headEnd/>
            <a:tailEnd/>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headEnd/>
            <a:tailEnd/>
          </a:ln>
        </p:spPr>
      </p:pic>
      <p:pic>
        <p:nvPicPr>
          <p:cNvPr id="474" name="Image" descr="Image"/>
          <p:cNvPicPr>
            <a:picLocks noChangeAspect="1"/>
          </p:cNvPicPr>
          <p:nvPr/>
        </p:nvPicPr>
        <p:blipFill rotWithShape="1">
          <a:blip r:embed="rId6"/>
          <a:srcRect l="1000" r="13538" b="33964"/>
          <a:stretch>
            <a:fillRect/>
          </a:stretch>
        </p:blipFill>
        <p:spPr>
          <a:xfrm>
            <a:off x="10008652" y="5282070"/>
            <a:ext cx="2250548" cy="1597284"/>
          </a:xfrm>
          <a:prstGeom prst="rect">
            <a:avLst/>
          </a:prstGeom>
          <a:ln w="12700">
            <a:miter lim="400000"/>
            <a:headEnd/>
            <a:tailEnd/>
          </a:ln>
        </p:spPr>
      </p:pic>
      <p:sp>
        <p:nvSpPr>
          <p:cNvPr id="476" name="A new generation…"/>
          <p:cNvSpPr txBox="1"/>
          <p:nvPr/>
        </p:nvSpPr>
        <p:spPr>
          <a:xfrm>
            <a:off x="538928" y="1734206"/>
            <a:ext cx="6111607" cy="661720"/>
          </a:xfrm>
          <a:prstGeom prst="rect">
            <a:avLst/>
          </a:prstGeom>
          <a:ln w="12700">
            <a:miter lim="400000"/>
          </a:ln>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b="1" dirty="0">
                <a:latin typeface="Microsoft YaHei" panose="020B0503020204020204" charset="-122"/>
              </a:rPr>
              <a:t>How to use this template</a:t>
            </a:r>
            <a:endParaRPr lang="en-US" b="1" dirty="0">
              <a:latin typeface="Microsoft YaHei" panose="020B0503020204020204" charset="-122"/>
            </a:endParaRPr>
          </a:p>
        </p:txBody>
      </p:sp>
      <p:sp>
        <p:nvSpPr>
          <p:cNvPr id="5" name="Content Placeholder 2"/>
          <p:cNvSpPr txBox="1">
            <a:spLocks noGrp="1"/>
          </p:cNvSpPr>
          <p:nvPr>
            <p:ph type="body" sz="quarter" idx="1"/>
          </p:nvPr>
        </p:nvSpPr>
        <p:spPr>
          <a:xfrm>
            <a:off x="737988" y="2410823"/>
            <a:ext cx="8763411" cy="4447711"/>
          </a:xfrm>
          <a:prstGeom prst="rect">
            <a:avLst/>
          </a:prstGeom>
        </p:spPr>
        <p:txBody>
          <a:bodyPr lIns="45719" tIns="45720" rIns="45719" bIns="45720" anchor="t">
            <a:noAutofit/>
          </a:bodyPr>
          <a:lstStyle/>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Download the file.</a:t>
            </a:r>
            <a:endParaRPr lang="en-US" sz="2000" b="0" i="0" dirty="0">
              <a:solidFill>
                <a:srgbClr val="FEFFFE"/>
              </a:solidFill>
              <a:effectLst/>
              <a:latin typeface="Microsoft YaHei UI" panose="020B0503020204020204" pitchFamily="34" charset="-122"/>
              <a:ea typeface="Microsoft YaHei UI" panose="020B0503020204020204" pitchFamily="34" charset="-122"/>
            </a:endParaRPr>
          </a:p>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Change the name into "</a:t>
            </a:r>
            <a:r>
              <a:rPr lang="en-US" sz="1800" b="0" i="0" u="none" strike="noStrike" dirty="0" err="1">
                <a:solidFill>
                  <a:srgbClr val="FFFFFF"/>
                </a:solidFill>
                <a:effectLst/>
                <a:latin typeface="Microsoft YaHei UI" panose="020B0503020204020204" pitchFamily="34" charset="-122"/>
                <a:ea typeface="Microsoft YaHei UI" panose="020B0503020204020204" pitchFamily="34" charset="-122"/>
              </a:rPr>
              <a:t>Name_Surname_Groupnumber_</a:t>
            </a:r>
            <a:r>
              <a:rPr lang="en-US" sz="1800" dirty="0" err="1">
                <a:latin typeface="Microsoft YaHei UI" panose="020B0503020204020204" pitchFamily="34" charset="-122"/>
                <a:ea typeface="Microsoft YaHei UI" panose="020B0503020204020204" pitchFamily="34" charset="-122"/>
              </a:rPr>
              <a:t>Final</a:t>
            </a:r>
            <a:r>
              <a:rPr lang="en-US" sz="1800" b="0" i="0" u="none" strike="noStrike" dirty="0" err="1">
                <a:solidFill>
                  <a:srgbClr val="FFFFFF"/>
                </a:solidFill>
                <a:effectLst/>
                <a:latin typeface="Microsoft YaHei UI" panose="020B0503020204020204" pitchFamily="34" charset="-122"/>
                <a:ea typeface="Microsoft YaHei UI" panose="020B0503020204020204" pitchFamily="34" charset="-122"/>
              </a:rPr>
              <a:t>_Presentation</a:t>
            </a: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a:t>
            </a:r>
            <a:r>
              <a:rPr lang="en-US" sz="1800" b="0" i="0" dirty="0">
                <a:solidFill>
                  <a:srgbClr val="FEFFFE"/>
                </a:solidFill>
                <a:effectLst/>
                <a:latin typeface="Microsoft YaHei UI" panose="020B0503020204020204" pitchFamily="34" charset="-122"/>
                <a:ea typeface="Microsoft YaHei UI" panose="020B0503020204020204" pitchFamily="34" charset="-122"/>
              </a:rPr>
              <a:t>​.</a:t>
            </a:r>
            <a:endParaRPr lang="en-US" sz="2000" b="0" i="0" dirty="0">
              <a:solidFill>
                <a:srgbClr val="FEFFFE"/>
              </a:solidFill>
              <a:effectLst/>
              <a:latin typeface="Microsoft YaHei UI" panose="020B0503020204020204" pitchFamily="34" charset="-122"/>
              <a:ea typeface="Microsoft YaHei UI" panose="020B0503020204020204" pitchFamily="34" charset="-122"/>
            </a:endParaRPr>
          </a:p>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Do not move the text boxes, keep your text and visuals inside the boxes</a:t>
            </a:r>
            <a:r>
              <a:rPr lang="en-US" sz="1800" b="0" i="0" dirty="0">
                <a:solidFill>
                  <a:srgbClr val="FEFFFE"/>
                </a:solidFill>
                <a:effectLst/>
                <a:latin typeface="Microsoft YaHei UI" panose="020B0503020204020204" pitchFamily="34" charset="-122"/>
                <a:ea typeface="Microsoft YaHei UI" panose="020B0503020204020204" pitchFamily="34" charset="-122"/>
              </a:rPr>
              <a:t>​.</a:t>
            </a:r>
            <a:endParaRPr lang="en-US" sz="2000" b="0" i="0" dirty="0">
              <a:solidFill>
                <a:srgbClr val="FEFFFE"/>
              </a:solidFill>
              <a:effectLst/>
              <a:latin typeface="Microsoft YaHei UI" panose="020B0503020204020204" pitchFamily="34" charset="-122"/>
              <a:ea typeface="Microsoft YaHei UI" panose="020B0503020204020204" pitchFamily="34" charset="-122"/>
            </a:endParaRPr>
          </a:p>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Do not change the colors and font type</a:t>
            </a:r>
            <a:r>
              <a:rPr lang="en-US" sz="1800" b="0" i="0" dirty="0">
                <a:solidFill>
                  <a:srgbClr val="FEFFFE"/>
                </a:solidFill>
                <a:effectLst/>
                <a:latin typeface="Microsoft YaHei UI" panose="020B0503020204020204" pitchFamily="34" charset="-122"/>
                <a:ea typeface="Microsoft YaHei UI" panose="020B0503020204020204" pitchFamily="34" charset="-122"/>
              </a:rPr>
              <a:t>​.</a:t>
            </a:r>
            <a:endParaRPr lang="en-US" sz="2000" b="0" i="0" dirty="0">
              <a:solidFill>
                <a:srgbClr val="FEFFFE"/>
              </a:solidFill>
              <a:effectLst/>
              <a:latin typeface="Microsoft YaHei UI" panose="020B0503020204020204" pitchFamily="34" charset="-122"/>
              <a:ea typeface="Microsoft YaHei UI" panose="020B0503020204020204" pitchFamily="34" charset="-122"/>
            </a:endParaRPr>
          </a:p>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If you need to change the font size make it consistent and don't use different sizes in one page (biggest 28, smallest 20). Titles always should be 33,5.</a:t>
            </a:r>
            <a:endParaRPr lang="en-US" sz="2000" b="0" i="0" dirty="0">
              <a:solidFill>
                <a:srgbClr val="FEFFFE"/>
              </a:solidFill>
              <a:effectLst/>
              <a:latin typeface="Microsoft YaHei UI" panose="020B0503020204020204" pitchFamily="34" charset="-122"/>
              <a:ea typeface="Microsoft YaHei UI" panose="020B0503020204020204" pitchFamily="34" charset="-122"/>
            </a:endParaRPr>
          </a:p>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You can duplicate a page if you need more than one pages</a:t>
            </a:r>
            <a:r>
              <a:rPr lang="en-US" sz="1800" b="0" i="0" dirty="0">
                <a:solidFill>
                  <a:srgbClr val="FEFFFE"/>
                </a:solidFill>
                <a:effectLst/>
                <a:latin typeface="Microsoft YaHei UI" panose="020B0503020204020204" pitchFamily="34" charset="-122"/>
                <a:ea typeface="Microsoft YaHei UI" panose="020B0503020204020204" pitchFamily="34" charset="-122"/>
              </a:rPr>
              <a:t>​.</a:t>
            </a:r>
            <a:endParaRPr lang="en-US" sz="2000" b="0" i="0" dirty="0">
              <a:solidFill>
                <a:srgbClr val="FEFFFE"/>
              </a:solidFill>
              <a:effectLst/>
              <a:latin typeface="Microsoft YaHei UI" panose="020B0503020204020204" pitchFamily="34" charset="-122"/>
              <a:ea typeface="Microsoft YaHei UI" panose="020B0503020204020204" pitchFamily="34" charset="-122"/>
            </a:endParaRPr>
          </a:p>
          <a:p>
            <a:pPr algn="l" rtl="0" fontAlgn="base">
              <a:buFont typeface="Arial" panose="020B0604020202020204" pitchFamily="34" charset="0"/>
              <a:buChar char="•"/>
            </a:pPr>
            <a:r>
              <a:rPr lang="en-US" sz="1800" b="0" i="0" u="none" strike="noStrike" dirty="0">
                <a:solidFill>
                  <a:srgbClr val="FFFFFF"/>
                </a:solidFill>
                <a:effectLst/>
                <a:latin typeface="Microsoft YaHei UI" panose="020B0503020204020204" pitchFamily="34" charset="-122"/>
                <a:ea typeface="Microsoft YaHei UI" panose="020B0503020204020204" pitchFamily="34" charset="-122"/>
              </a:rPr>
              <a:t>Add high quality pictures and their sources. Keep it inside the boxes.</a:t>
            </a:r>
            <a:endParaRPr lang="en-US" sz="1800" b="0" i="0" u="none" strike="noStrike" dirty="0">
              <a:solidFill>
                <a:srgbClr val="FFFFFF"/>
              </a:solidFill>
              <a:effectLst/>
              <a:latin typeface="Microsoft YaHei UI" panose="020B0503020204020204" pitchFamily="34" charset="-122"/>
              <a:ea typeface="Microsoft YaHei UI" panose="020B0503020204020204" pitchFamily="34" charset="-122"/>
            </a:endParaRPr>
          </a:p>
          <a:p>
            <a:pPr algn="l" rtl="0" fontAlgn="base"/>
            <a:endParaRPr lang="en-US" sz="2000" b="0" i="0" dirty="0">
              <a:solidFill>
                <a:srgbClr val="FEFFFE"/>
              </a:solidFill>
              <a:effectLst/>
              <a:latin typeface="Arial" panose="020B0604020202020204" pitchFamily="34" charset="0"/>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endParaRPr lang="en-US" sz="1600" dirty="0">
              <a:solidFill>
                <a:srgbClr val="FEFFFE"/>
              </a:solidFill>
              <a:latin typeface="Microsoft YaHei Light" panose="020B0502040204020203" charset="-122"/>
            </a:endParaRPr>
          </a:p>
        </p:txBody>
      </p:sp>
      <p:sp>
        <p:nvSpPr>
          <p:cNvPr id="3" name="TextBox 2"/>
          <p:cNvSpPr txBox="1"/>
          <p:nvPr/>
        </p:nvSpPr>
        <p:spPr>
          <a:xfrm>
            <a:off x="538928" y="251012"/>
            <a:ext cx="611160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fontAlgn="base"/>
            <a:endParaRPr lang="en-US" sz="1800" b="0" i="0" dirty="0">
              <a:solidFill>
                <a:srgbClr val="FF0000"/>
              </a:solidFill>
              <a:effectLst/>
              <a:latin typeface="Segoe UI" panose="020B0502040204020203" pitchFamily="34" charset="0"/>
            </a:endParaRPr>
          </a:p>
          <a:p>
            <a:pPr algn="l" rtl="0" fontAlgn="base"/>
            <a:r>
              <a:rPr lang="en-US" sz="1800" b="0" i="0" u="none" strike="noStrike" dirty="0">
                <a:solidFill>
                  <a:srgbClr val="FF0000"/>
                </a:solidFill>
                <a:effectLst/>
                <a:highlight>
                  <a:srgbClr val="FFFF00"/>
                </a:highlight>
                <a:latin typeface="Microsoft YaHei UI" panose="020B0503020204020204" pitchFamily="34" charset="-122"/>
                <a:ea typeface="Microsoft YaHei UI" panose="020B0503020204020204" pitchFamily="34" charset="-122"/>
              </a:rPr>
              <a:t>Remove this page before uploading the presentation to your presentation</a:t>
            </a:r>
            <a:r>
              <a:rPr lang="en-US" sz="1800" b="0" i="0" u="none" strike="noStrike" dirty="0">
                <a:solidFill>
                  <a:srgbClr val="FFFFFF"/>
                </a:solidFill>
                <a:effectLst/>
                <a:highlight>
                  <a:srgbClr val="FFFF00"/>
                </a:highlight>
                <a:latin typeface="Microsoft YaHei UI" panose="020B0503020204020204" pitchFamily="34" charset="-122"/>
                <a:ea typeface="Microsoft YaHei UI" panose="020B0503020204020204" pitchFamily="34" charset="-122"/>
              </a:rPr>
              <a:t>!</a:t>
            </a:r>
            <a:endParaRPr lang="en-US" sz="1800" b="0" i="0" dirty="0">
              <a:solidFill>
                <a:srgbClr val="FEFFFE"/>
              </a:solidFill>
              <a:effectLst/>
              <a:highlight>
                <a:srgbClr val="FFFF00"/>
              </a:highlight>
              <a:latin typeface="Microsoft YaHei UI" panose="020B0503020204020204" pitchFamily="34" charset="-122"/>
              <a:ea typeface="Microsoft YaHei UI" panose="020B0503020204020204" pitchFamily="34" charset="-122"/>
            </a:endParaRPr>
          </a:p>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FEFFFE"/>
              </a:solidFill>
              <a:effectLst/>
              <a:uFillTx/>
              <a:latin typeface="+mj-lt"/>
              <a:ea typeface="+mj-ea"/>
              <a:cs typeface="+mj-cs"/>
              <a:sym typeface="Calibri" panose="020F0502020204030204"/>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endParaRPr lang="en-US"/>
          </a:p>
        </p:txBody>
      </p:sp>
      <p:pic>
        <p:nvPicPr>
          <p:cNvPr id="3" name="oil price predition ‑ Made with RecordCast">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24840" y="464820"/>
            <a:ext cx="11051540" cy="5711825"/>
          </a:xfrm>
          <a:prstGeom prst="rect">
            <a:avLst/>
          </a:prstGeom>
        </p:spPr>
      </p:pic>
    </p:spTree>
  </p:cSld>
  <p:clrMapOvr>
    <a:masterClrMapping/>
  </p:clrMapOvr>
  <p:transition spd="med"/>
  <p:timing>
    <p:tnLst>
      <p:par>
        <p:cTn id="1" dur="indefinite" restart="never" nodeType="tmRoot">
          <p:childTnLst>
            <p:video fullScrn="0">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p:txBody>
      </p:sp>
      <p:pic>
        <p:nvPicPr>
          <p:cNvPr id="659" name="Picture 7" descr="Picture 7"/>
          <p:cNvPicPr>
            <a:picLocks noChangeAspect="1"/>
          </p:cNvPicPr>
          <p:nvPr/>
        </p:nvPicPr>
        <p:blipFill>
          <a:blip r:embed="rId1"/>
          <a:stretch>
            <a:fillRect/>
          </a:stretch>
        </p:blipFill>
        <p:spPr>
          <a:xfrm>
            <a:off x="10091332" y="387946"/>
            <a:ext cx="1172345" cy="572571"/>
          </a:xfrm>
          <a:prstGeom prst="rect">
            <a:avLst/>
          </a:prstGeom>
          <a:ln w="12700">
            <a:miter lim="400000"/>
            <a:headEnd/>
            <a:tailEnd/>
          </a:ln>
        </p:spPr>
      </p:pic>
      <p:pic>
        <p:nvPicPr>
          <p:cNvPr id="660" name="Picture 9" descr="Picture 9"/>
          <p:cNvPicPr>
            <a:picLocks noChangeAspect="1"/>
          </p:cNvPicPr>
          <p:nvPr/>
        </p:nvPicPr>
        <p:blipFill>
          <a:blip r:embed="rId2"/>
          <a:stretch>
            <a:fillRect/>
          </a:stretch>
        </p:blipFill>
        <p:spPr>
          <a:xfrm>
            <a:off x="8970126" y="295810"/>
            <a:ext cx="959441" cy="733788"/>
          </a:xfrm>
          <a:prstGeom prst="rect">
            <a:avLst/>
          </a:prstGeom>
          <a:ln w="12700">
            <a:miter lim="400000"/>
            <a:headEnd/>
            <a:tailEnd/>
          </a:ln>
        </p:spPr>
      </p:pic>
      <p:pic>
        <p:nvPicPr>
          <p:cNvPr id="661" name="pasted-movie.png" descr="pasted-movie.png"/>
          <p:cNvPicPr>
            <a:picLocks noChangeAspect="1"/>
          </p:cNvPicPr>
          <p:nvPr/>
        </p:nvPicPr>
        <p:blipFill>
          <a:blip r:embed="rId3"/>
          <a:stretch>
            <a:fillRect/>
          </a:stretch>
        </p:blipFill>
        <p:spPr>
          <a:xfrm>
            <a:off x="11474078" y="103953"/>
            <a:ext cx="526003" cy="1065320"/>
          </a:xfrm>
          <a:prstGeom prst="rect">
            <a:avLst/>
          </a:prstGeom>
          <a:ln w="12700">
            <a:miter lim="400000"/>
            <a:headEnd/>
            <a:tailEnd/>
          </a:ln>
        </p:spPr>
      </p:pic>
      <p:pic>
        <p:nvPicPr>
          <p:cNvPr id="662" name="pasted-movie.png" descr="pasted-movie.png"/>
          <p:cNvPicPr>
            <a:picLocks noChangeAspect="1"/>
          </p:cNvPicPr>
          <p:nvPr/>
        </p:nvPicPr>
        <p:blipFill>
          <a:blip r:embed="rId4"/>
          <a:srcRect l="13941" t="19365" r="13941" b="19365"/>
          <a:stretch>
            <a:fillRect/>
          </a:stretch>
        </p:blipFill>
        <p:spPr>
          <a:xfrm>
            <a:off x="7968564" y="251012"/>
            <a:ext cx="907559" cy="771035"/>
          </a:xfrm>
          <a:prstGeom prst="rect">
            <a:avLst/>
          </a:prstGeom>
          <a:ln w="12700">
            <a:miter lim="400000"/>
            <a:headEnd/>
            <a:tailEnd/>
          </a:ln>
        </p:spPr>
      </p:pic>
      <p:pic>
        <p:nvPicPr>
          <p:cNvPr id="663" name="Image" descr="Image"/>
          <p:cNvPicPr>
            <a:picLocks noChangeAspect="1"/>
          </p:cNvPicPr>
          <p:nvPr/>
        </p:nvPicPr>
        <p:blipFill>
          <a:blip r:embed="rId5"/>
          <a:stretch>
            <a:fillRect/>
          </a:stretch>
        </p:blipFill>
        <p:spPr>
          <a:xfrm>
            <a:off x="7847704" y="2355271"/>
            <a:ext cx="2919045" cy="2837091"/>
          </a:xfrm>
          <a:prstGeom prst="rect">
            <a:avLst/>
          </a:prstGeom>
          <a:ln w="12700">
            <a:miter lim="400000"/>
            <a:headEnd/>
            <a:tailEnd/>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panose="020B0503020204020204" charset="-122"/>
              </a:rPr>
              <a:t>Thank you!</a:t>
            </a:r>
            <a:endParaRPr lang="en-US" b="1">
              <a:latin typeface="Microsoft YaHei" panose="020B0503020204020204" charset="-122"/>
            </a:endParaRPr>
          </a:p>
        </p:txBody>
      </p:sp>
      <p:pic>
        <p:nvPicPr>
          <p:cNvPr id="665" name="Image" descr="Image"/>
          <p:cNvPicPr>
            <a:picLocks noChangeAspect="1"/>
          </p:cNvPicPr>
          <p:nvPr/>
        </p:nvPicPr>
        <p:blipFill>
          <a:blip r:embed="rId6"/>
          <a:stretch>
            <a:fillRect/>
          </a:stretch>
        </p:blipFill>
        <p:spPr>
          <a:xfrm>
            <a:off x="-603668" y="647699"/>
            <a:ext cx="5015131" cy="7024001"/>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Concept note and implementation plan</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Background</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Objectives</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SDG Relation</a:t>
            </a:r>
            <a:endParaRPr lang="en-US" sz="1400" dirty="0">
              <a:latin typeface="Microsoft YaHei Light" panose="020B0502040204020203" charset="-122"/>
              <a:ea typeface="+mj-lt"/>
              <a:cs typeface="+mj-lt"/>
            </a:endParaRP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Data</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Data Collection</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Exploratory Data Analysis et Feature Engineering</a:t>
            </a:r>
            <a:endParaRPr lang="en-US" sz="1400" dirty="0">
              <a:latin typeface="Microsoft YaHei Light" panose="020B0502040204020203" charset="-122"/>
              <a:ea typeface="+mj-lt"/>
              <a:cs typeface="+mj-l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Model</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Selection and Training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Evaluation and Hyperparameter Tuning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Refinement and Testing</a:t>
            </a:r>
            <a:endParaRPr lang="en-US" sz="1400" dirty="0">
              <a:latin typeface="Microsoft YaHei Light" panose="020B0502040204020203" charset="-122"/>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Results</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Evaluation Results</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Deployment</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Future Work</a:t>
            </a:r>
            <a:endParaRPr lang="en-US" sz="1400" dirty="0">
              <a:latin typeface="Microsoft YaHei Light" panose="020B0502040204020203" charset="-122"/>
            </a:endParaRP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Outline</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pic>
        <p:nvPicPr>
          <p:cNvPr id="4" name="Picture 4" descr="Picture 4"/>
          <p:cNvPicPr>
            <a:picLocks noChangeAspect="1"/>
          </p:cNvPicPr>
          <p:nvPr/>
        </p:nvPicPr>
        <p:blipFill>
          <a:blip r:embed="rId10"/>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Concept note and Implementation Plan </a:t>
            </a:r>
            <a:endParaRPr lang="en-US" sz="4000" dirty="0">
              <a:solidFill>
                <a:schemeClr val="tx1"/>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Background</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529726" y="2056698"/>
            <a:ext cx="10941982" cy="4249877"/>
          </a:xfrm>
          <a:prstGeom prst="rect">
            <a:avLst/>
          </a:prstGeom>
          <a:ln w="12700">
            <a:miter lim="400000"/>
          </a:ln>
        </p:spPr>
        <p:txBody>
          <a:bodyPr lIns="45719" tIns="45720" rIns="45719" bIns="45720" anchor="t">
            <a:normAutofit fontScale="9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rPr>
              <a:t>The crude oil market has become highly unpredictable. This volatility is driven by a combination of global economic trends, geopolitical tensions, abrupt shifts in supply and demand, and changes in investor sentiment. These factors interact in complex, nonlinear ways that traditional forecasting methods struggle to capture.</a:t>
            </a:r>
            <a:endParaRPr lang="en-US" altLang="en-US" sz="1600" b="1" dirty="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rPr>
              <a:t>Classical models like ARIMA and GARCH are effective at modeling linear relationships in time series data. However, they often fail to account for nonlinear patterns and structural breaks. Conversely, many machine learning models lack robustness in handling temporal dependencies and long-term sequences common in oil price data.</a:t>
            </a:r>
            <a:endParaRPr lang="en-US" altLang="en-US" sz="1600" b="1" dirty="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rPr>
              <a:t>As a result, this unpredictability has significant impacts across sectors: </a:t>
            </a:r>
            <a:endParaRPr lang="en-US" altLang="en-US" sz="1600" b="1" dirty="0">
              <a:latin typeface="Times New Roman" panose="02020603050405020304" charset="0"/>
              <a:ea typeface="+mj-lt"/>
              <a:cs typeface="Times New Roman" panose="02020603050405020304" charset="0"/>
            </a:endParaRPr>
          </a:p>
          <a:p>
            <a:pPr algn="just" hangingPunct="1">
              <a:lnSpc>
                <a:spcPct val="100000"/>
              </a:lnSpc>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rPr>
              <a:t> Airlines face unstable fuel costs, affecting route planning and ticket pricing</a:t>
            </a:r>
            <a:endParaRPr lang="en-US" altLang="en-US" sz="1600" b="1" dirty="0">
              <a:latin typeface="Times New Roman" panose="02020603050405020304" charset="0"/>
              <a:ea typeface="+mj-lt"/>
              <a:cs typeface="Times New Roman" panose="02020603050405020304" charset="0"/>
            </a:endParaRPr>
          </a:p>
          <a:p>
            <a:pPr algn="just" hangingPunct="1">
              <a:lnSpc>
                <a:spcPct val="100000"/>
              </a:lnSpc>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rPr>
              <a:t> </a:t>
            </a:r>
            <a:r>
              <a:rPr lang="en-US" altLang="en-US" sz="1600" b="1" dirty="0">
                <a:latin typeface="Times New Roman" panose="02020603050405020304" charset="0"/>
                <a:ea typeface="+mj-lt"/>
                <a:cs typeface="Times New Roman" panose="02020603050405020304" charset="0"/>
                <a:sym typeface="+mn-ea"/>
              </a:rPr>
              <a:t>Investors are exposed to increased financial risk due to mispriced futures and assets.</a:t>
            </a:r>
            <a:endParaRPr lang="en-US" altLang="en-US" sz="1600" b="1" dirty="0">
              <a:latin typeface="Times New Roman" panose="02020603050405020304" charset="0"/>
              <a:ea typeface="+mj-lt"/>
              <a:cs typeface="Times New Roman" panose="02020603050405020304" charset="0"/>
              <a:sym typeface="+mn-ea"/>
            </a:endParaRPr>
          </a:p>
          <a:p>
            <a:pPr algn="just" hangingPunct="1">
              <a:lnSpc>
                <a:spcPct val="100000"/>
              </a:lnSpc>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sym typeface="+mn-ea"/>
              </a:rPr>
              <a:t> Governments find it difficult to design timely and adaptive energy or fiscal policies.</a:t>
            </a:r>
            <a:endParaRPr lang="en-US" altLang="en-US" sz="1600" b="1" dirty="0">
              <a:latin typeface="Times New Roman" panose="02020603050405020304" charset="0"/>
              <a:ea typeface="+mj-lt"/>
              <a:cs typeface="Times New Roman" panose="02020603050405020304" charset="0"/>
              <a:sym typeface="+mn-ea"/>
            </a:endParaRPr>
          </a:p>
          <a:p>
            <a:pPr algn="just" hangingPunct="1">
              <a:lnSpc>
                <a:spcPct val="100000"/>
              </a:lnSpc>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sym typeface="+mn-ea"/>
              </a:rPr>
              <a:t> Businesses struggle with cost forecasting and strategic planning under uncertainty.</a:t>
            </a:r>
            <a:endParaRPr lang="en-US" altLang="en-US" sz="1600" b="1" dirty="0">
              <a:latin typeface="Times New Roman" panose="02020603050405020304" charset="0"/>
              <a:ea typeface="+mj-lt"/>
              <a:cs typeface="Times New Roman" panose="02020603050405020304" charset="0"/>
              <a:sym typeface="+mn-ea"/>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b="1" dirty="0">
                <a:latin typeface="Times New Roman" panose="02020603050405020304" charset="0"/>
                <a:ea typeface="+mj-lt"/>
                <a:cs typeface="Times New Roman" panose="02020603050405020304" charset="0"/>
              </a:rPr>
              <a:t>To address this, we propose a hybrid ARIMA-LSTM model. It combines the strengths of both traditional statistical methods and deep learning: ARIMA captures the linear trends, while LSTM models the complex, nonlinear patterns in the residuals. Together, this approach aims to provide more accurate, real-time oil price forecasts—built for scalability and real-world deployment.</a:t>
            </a:r>
            <a:endParaRPr lang="en-US" altLang="en-US" sz="1600" b="1" dirty="0">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701168" y="1105204"/>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Objectives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292100" y="1579245"/>
            <a:ext cx="11397615" cy="4759960"/>
          </a:xfrm>
          <a:prstGeom prst="rect">
            <a:avLst/>
          </a:prstGeom>
          <a:ln w="12700">
            <a:miter lim="400000"/>
          </a:ln>
        </p:spPr>
        <p:txBody>
          <a:bodyPr lIns="45719" tIns="45720" rIns="45719" bIns="45720" anchor="t">
            <a:no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a:t>
            </a:r>
            <a:r>
              <a:rPr lang="en-US" altLang="en-US" sz="1800" dirty="0">
                <a:latin typeface="Times New Roman" panose="02020603050405020304" charset="0"/>
                <a:ea typeface="+mj-lt"/>
                <a:cs typeface="Times New Roman" panose="02020603050405020304" charset="0"/>
              </a:rPr>
              <a:t> Primary Goals</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Develop a hybrid ARIMA-LSTM model to enhance short-term crude oil price prediction.</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Improve forecasting accuracy by integrating both linear trends (ARIMA) and nonlinear patterns (LSTM).</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Build a prototype system capable of generating near real-time predictions.</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Evaluate the system’s potential for scalability and practical deployment.</a:t>
            </a:r>
            <a:endParaRPr lang="en-US" altLang="en-US" sz="1600" dirty="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a:t>
            </a:r>
            <a:r>
              <a:rPr lang="en-US" altLang="en-US" sz="1800" dirty="0">
                <a:latin typeface="Times New Roman" panose="02020603050405020304" charset="0"/>
                <a:ea typeface="+mj-lt"/>
                <a:cs typeface="Times New Roman" panose="02020603050405020304" charset="0"/>
              </a:rPr>
              <a:t>Technical Objectives</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Implement and train an ARIMA model for capturing trend and seasonality.</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Design and train a basic LSTM architecture to learn residual, nonlinear dynamics.</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Combine outputs using a sequential hybrid approach.</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Apply standard evaluation metrics (MAE, RMSE, R²) to assess performance.</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Use time-based cross-validation and manual tuning to improve model generalization.</a:t>
            </a:r>
            <a:endParaRPr lang="en-US" altLang="en-US" sz="1600" dirty="0">
              <a:latin typeface="Times New Roman" panose="02020603050405020304" charset="0"/>
              <a:ea typeface="+mj-lt"/>
              <a:cs typeface="Times New Roman" panose="02020603050405020304" charset="0"/>
            </a:endParaRPr>
          </a:p>
          <a:p>
            <a:pPr hangingPunct="1">
              <a:buFont typeface="Wingdings" panose="05000000000000000000" charset="0"/>
              <a:buChar char="v"/>
              <a:defRPr sz="1400">
                <a:solidFill>
                  <a:srgbClr val="000000"/>
                </a:solidFill>
                <a:latin typeface="Merriweather Sans Light"/>
                <a:ea typeface="Merriweather Sans Light"/>
                <a:cs typeface="Merriweather Sans Light"/>
                <a:sym typeface="Merriweather Sans Light"/>
              </a:defRPr>
            </a:pPr>
            <a:r>
              <a:rPr lang="en-US" altLang="en-US" sz="1600" dirty="0">
                <a:latin typeface="Times New Roman" panose="02020603050405020304" charset="0"/>
                <a:ea typeface="+mj-lt"/>
                <a:cs typeface="Times New Roman" panose="02020603050405020304" charset="0"/>
              </a:rPr>
              <a:t> Build a simple FastAPI-based REST interface for model inference.</a:t>
            </a:r>
            <a:endParaRPr lang="en-US" altLang="en-US" sz="1600" dirty="0">
              <a:latin typeface="Times New Roman" panose="02020603050405020304" charset="0"/>
              <a:ea typeface="+mj-lt"/>
              <a:cs typeface="Times New Roman" panose="0202060305040502030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fontScale="90000"/>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panose="020B0503020204020204" charset="-122"/>
                <a:ea typeface="Merriweather Sans Regular ExtraBold"/>
                <a:cs typeface="Merriweather Sans Regular ExtraBold"/>
              </a:rPr>
              <a:t>SDG Relation</a:t>
            </a:r>
            <a:endParaRPr lang="en-US" sz="3350" b="1">
              <a:solidFill>
                <a:srgbClr val="383838"/>
              </a:solidFill>
              <a:latin typeface="Microsoft YaHei" panose="020B0503020204020204" charset="-122"/>
              <a:ea typeface="Merriweather Sans Regular ExtraBold"/>
              <a:cs typeface="Merriweather Sans Regular ExtraBold"/>
            </a:endParaRPr>
          </a:p>
        </p:txBody>
      </p:sp>
      <p:sp>
        <p:nvSpPr>
          <p:cNvPr id="13" name="Content Placeholder 2"/>
          <p:cNvSpPr txBox="1"/>
          <p:nvPr/>
        </p:nvSpPr>
        <p:spPr>
          <a:xfrm>
            <a:off x="220980" y="1951355"/>
            <a:ext cx="7116445" cy="4489450"/>
          </a:xfrm>
          <a:prstGeom prst="rect">
            <a:avLst/>
          </a:prstGeom>
          <a:ln w="12700">
            <a:miter lim="400000"/>
          </a:ln>
        </p:spPr>
        <p:txBody>
          <a:bodyPr lIns="45719" tIns="45720" rIns="45719" bIns="45720" anchor="ctr">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SDG 7 – Affordable and Clean Energy</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Improved Forecasting: By enhancing oil price prediction accuracy, the model helps stabilize energy markets, contributing to affordable and reliable energy access.</a:t>
            </a:r>
            <a:endParaRPr lang="en-US" altLang="en-US">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Efficient Planning: Better predictions support governmental and industrial energy planning, especially in energy-import-dependent countries.</a:t>
            </a:r>
            <a:endParaRPr lang="en-US" altLang="en-US">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Risk Reduction: Reduces uncertainty for energy producers and consumers, indirectly supporting clean energy integration through better economic forecasting.</a:t>
            </a:r>
            <a:endParaRPr lang="en-US" altLang="en-US">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SDG 9 – Industry, Innovation, and Infrastructure</a:t>
            </a:r>
            <a:endParaRPr lang="en-US" altLang="en-US" sz="1600">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Innovation in Forecasting: Demonstrates a novel approach using hybrid statistical–deep learning models for time series forecasting in volatile domains.</a:t>
            </a:r>
            <a:endParaRPr lang="en-US" altLang="en-US">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Digital Infrastructure: Implements an end-to-end architecture (API ) that can be extended into scalable real-world applications.</a:t>
            </a:r>
            <a:endParaRPr lang="en-US" altLang="en-US">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r>
              <a:rPr lang="en-US" altLang="en-US">
                <a:latin typeface="Times New Roman" panose="02020603050405020304" charset="0"/>
                <a:ea typeface="+mj-lt"/>
                <a:cs typeface="Times New Roman" panose="02020603050405020304" charset="0"/>
              </a:rPr>
              <a:t>Support for Energy-Dependent Industries: Reliable oil price forecasts help industries improve budgeting and reduce exposure to price shocks, improving economic resilience.</a:t>
            </a:r>
            <a:endParaRPr lang="en-US" altLang="en-US">
              <a:latin typeface="Times New Roman" panose="02020603050405020304" charset="0"/>
              <a:ea typeface="+mj-lt"/>
              <a:cs typeface="Times New Roman" panose="02020603050405020304" charset="0"/>
            </a:endParaRPr>
          </a:p>
          <a:p>
            <a:pPr marL="0" indent="0" algn="just" hangingPunct="1">
              <a:lnSpc>
                <a:spcPct val="100000"/>
              </a:lnSpc>
              <a:buNone/>
              <a:defRPr sz="1400">
                <a:solidFill>
                  <a:srgbClr val="000000"/>
                </a:solidFill>
                <a:latin typeface="Merriweather Sans Light"/>
                <a:ea typeface="Merriweather Sans Light"/>
                <a:cs typeface="Merriweather Sans Light"/>
                <a:sym typeface="Merriweather Sans Light"/>
              </a:defRPr>
            </a:pPr>
            <a:endParaRPr lang="en-US" altLang="en-US">
              <a:latin typeface="Times New Roman" panose="02020603050405020304" charset="0"/>
              <a:ea typeface="+mj-lt"/>
              <a:cs typeface="Times New Roman" panose="02020603050405020304" charset="0"/>
            </a:endParaRPr>
          </a:p>
        </p:txBody>
      </p:sp>
      <p:sp>
        <p:nvSpPr>
          <p:cNvPr id="3" name="Rectangle 2"/>
          <p:cNvSpPr/>
          <p:nvPr/>
        </p:nvSpPr>
        <p:spPr>
          <a:xfrm>
            <a:off x="7628255" y="1080770"/>
            <a:ext cx="4061460" cy="1696085"/>
          </a:xfrm>
          <a:prstGeom prst="rect">
            <a:avLst/>
          </a:prstGeom>
          <a:blipFill rotWithShape="1">
            <a:blip r:embed="rId10"/>
            <a:stretch>
              <a:fillRect/>
            </a:stretch>
          </a:blip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FF0000"/>
              </a:solidFill>
              <a:effectLst/>
              <a:uFillTx/>
              <a:latin typeface="+mj-lt"/>
              <a:ea typeface="+mj-ea"/>
              <a:cs typeface="+mj-cs"/>
              <a:sym typeface="Calibri" panose="020F0502020204030204"/>
            </a:endParaRPr>
          </a:p>
        </p:txBody>
      </p:sp>
      <p:sp>
        <p:nvSpPr>
          <p:cNvPr id="4" name="Rectangle 2"/>
          <p:cNvSpPr/>
          <p:nvPr/>
        </p:nvSpPr>
        <p:spPr>
          <a:xfrm>
            <a:off x="7628255" y="3309620"/>
            <a:ext cx="4061460" cy="1696085"/>
          </a:xfrm>
          <a:prstGeom prst="rect">
            <a:avLst/>
          </a:prstGeom>
          <a:blipFill rotWithShape="1">
            <a:blip r:embed="rId11"/>
            <a:stretch>
              <a:fillRect/>
            </a:stretch>
          </a:blip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FF0000"/>
              </a:solidFill>
              <a:effectLst/>
              <a:uFillTx/>
              <a:latin typeface="+mj-lt"/>
              <a:ea typeface="+mj-ea"/>
              <a:cs typeface="+mj-cs"/>
              <a:sym typeface="Calibri" panose="020F05020202040302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Data</a:t>
            </a:r>
            <a:endParaRPr lang="en-US" sz="40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646558" y="1168704"/>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Data Collection</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646430" y="1889125"/>
            <a:ext cx="7058660" cy="4016375"/>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Source Information</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Dataset Title: Crude Oil Price Prediction</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Source Platform: Kaggle</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Contributor: Saikumar Tamminana</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Link: https://www.kaggle.com/datasets/saikumartamminana/crude-oil-price-prediction</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License: Open for public use under Kaggle Terms of Service</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                Temporal Coverage</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Start Date: January 1, 2012</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End Date: December 31, 2022</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Frequency: Daily (excluding weekends and holidays)</a:t>
            </a:r>
            <a:endParaRPr lang="en-US" altLang="en-US" sz="1600">
              <a:latin typeface="Times New Roman" panose="02020603050405020304" charset="0"/>
              <a:ea typeface="+mj-lt"/>
              <a:cs typeface="Times New Roman" panose="02020603050405020304" charset="0"/>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600">
                <a:latin typeface="Times New Roman" panose="02020603050405020304" charset="0"/>
                <a:ea typeface="+mj-lt"/>
                <a:cs typeface="Times New Roman" panose="02020603050405020304" charset="0"/>
              </a:rPr>
              <a:t>Duration: 11 years (~2,750 trading days)</a:t>
            </a:r>
            <a:endParaRPr lang="en-US" altLang="en-US" sz="1600">
              <a:latin typeface="Times New Roman" panose="02020603050405020304" charset="0"/>
              <a:ea typeface="+mj-lt"/>
              <a:cs typeface="Times New Roman" panose="02020603050405020304" charset="0"/>
            </a:endParaRPr>
          </a:p>
        </p:txBody>
      </p:sp>
      <p:graphicFrame>
        <p:nvGraphicFramePr>
          <p:cNvPr id="3" name="Table 2"/>
          <p:cNvGraphicFramePr/>
          <p:nvPr>
            <p:custDataLst>
              <p:tags r:id="rId10"/>
            </p:custDataLst>
          </p:nvPr>
        </p:nvGraphicFramePr>
        <p:xfrm>
          <a:off x="7934960" y="1017270"/>
          <a:ext cx="3398520" cy="4875530"/>
        </p:xfrm>
        <a:graphic>
          <a:graphicData uri="http://schemas.openxmlformats.org/drawingml/2006/table">
            <a:tbl>
              <a:tblPr/>
              <a:tblGrid>
                <a:gridCol w="1036955"/>
                <a:gridCol w="1228725"/>
                <a:gridCol w="1132840"/>
              </a:tblGrid>
              <a:tr h="471805">
                <a:tc>
                  <a:txBody>
                    <a:bodyPr/>
                    <a:p>
                      <a:pPr algn="ctr"/>
                      <a:r>
                        <a:rPr lang="en-US" altLang="zh-CN" sz="1400" b="1" spc="20">
                          <a:solidFill>
                            <a:schemeClr val="tx1"/>
                          </a:solidFill>
                          <a:uFillTx/>
                          <a:latin typeface="Times New Roman" panose="02020603050405020304" charset="0"/>
                          <a:cs typeface="Times New Roman" panose="02020603050405020304" charset="0"/>
                        </a:rPr>
                        <a:t>Feature</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chemeClr val="accent3"/>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Description</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chemeClr val="accent3"/>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Type</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chemeClr val="accent3"/>
                    </a:solidFill>
                  </a:tcPr>
                </a:tc>
              </a:tr>
              <a:tr h="400050">
                <a:tc>
                  <a:txBody>
                    <a:bodyPr/>
                    <a:p>
                      <a:pPr algn="ctr"/>
                      <a:r>
                        <a:rPr lang="en-US" altLang="zh-CN" sz="1400" b="1" spc="20">
                          <a:solidFill>
                            <a:schemeClr val="tx1"/>
                          </a:solidFill>
                          <a:uFillTx/>
                          <a:latin typeface="Times New Roman" panose="02020603050405020304" charset="0"/>
                          <a:cs typeface="Times New Roman" panose="02020603050405020304" charset="0"/>
                        </a:rPr>
                        <a:t>Date</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Date of trading session</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Date</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r>
              <a:tr h="800735">
                <a:tc>
                  <a:txBody>
                    <a:bodyPr/>
                    <a:p>
                      <a:pPr algn="ctr"/>
                      <a:r>
                        <a:rPr lang="en-US" altLang="zh-CN" sz="1400" b="1" spc="20">
                          <a:solidFill>
                            <a:schemeClr val="tx1"/>
                          </a:solidFill>
                          <a:uFillTx/>
                          <a:latin typeface="Times New Roman" panose="02020603050405020304" charset="0"/>
                          <a:cs typeface="Times New Roman" panose="02020603050405020304" charset="0"/>
                        </a:rPr>
                        <a:t>Open</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Opening price of crude oil on the day (USD)</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Float</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r>
              <a:tr h="801370">
                <a:tc>
                  <a:txBody>
                    <a:bodyPr/>
                    <a:p>
                      <a:pPr algn="ctr"/>
                      <a:r>
                        <a:rPr lang="en-US" altLang="zh-CN" sz="1400" b="1" spc="20">
                          <a:solidFill>
                            <a:schemeClr val="tx1"/>
                          </a:solidFill>
                          <a:uFillTx/>
                          <a:latin typeface="Times New Roman" panose="02020603050405020304" charset="0"/>
                          <a:cs typeface="Times New Roman" panose="02020603050405020304" charset="0"/>
                        </a:rPr>
                        <a:t>High</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Highest traded price on the day (USD)</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Float</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r>
              <a:tr h="800735">
                <a:tc>
                  <a:txBody>
                    <a:bodyPr/>
                    <a:p>
                      <a:pPr algn="ctr"/>
                      <a:r>
                        <a:rPr lang="en-US" altLang="zh-CN" sz="1400" b="1" spc="20">
                          <a:solidFill>
                            <a:schemeClr val="tx1"/>
                          </a:solidFill>
                          <a:uFillTx/>
                          <a:latin typeface="Times New Roman" panose="02020603050405020304" charset="0"/>
                          <a:cs typeface="Times New Roman" panose="02020603050405020304" charset="0"/>
                        </a:rPr>
                        <a:t>Low</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Lowest traded price on the day (USD)</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Float</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r>
              <a:tr h="800100">
                <a:tc>
                  <a:txBody>
                    <a:bodyPr/>
                    <a:p>
                      <a:pPr algn="ctr"/>
                      <a:r>
                        <a:rPr lang="en-US" altLang="zh-CN" sz="1400" b="1" spc="20">
                          <a:solidFill>
                            <a:schemeClr val="tx1"/>
                          </a:solidFill>
                          <a:uFillTx/>
                          <a:latin typeface="Times New Roman" panose="02020603050405020304" charset="0"/>
                          <a:cs typeface="Times New Roman" panose="02020603050405020304" charset="0"/>
                        </a:rPr>
                        <a:t>Close/Last</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Closing price of the oil on the day (USD)</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Float</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r>
              <a:tr h="800735">
                <a:tc>
                  <a:txBody>
                    <a:bodyPr/>
                    <a:p>
                      <a:pPr algn="ctr"/>
                      <a:r>
                        <a:rPr lang="en-US" altLang="zh-CN" sz="1400" b="1" spc="20">
                          <a:solidFill>
                            <a:schemeClr val="tx1"/>
                          </a:solidFill>
                          <a:uFillTx/>
                          <a:latin typeface="Times New Roman" panose="02020603050405020304" charset="0"/>
                          <a:cs typeface="Times New Roman" panose="02020603050405020304" charset="0"/>
                        </a:rPr>
                        <a:t>Volume</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Trading volume (sum of buys and sells, unitless)</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c>
                  <a:txBody>
                    <a:bodyPr/>
                    <a:p>
                      <a:pPr algn="ctr"/>
                      <a:r>
                        <a:rPr lang="en-US" altLang="zh-CN" sz="1400" b="1" spc="20">
                          <a:solidFill>
                            <a:schemeClr val="tx1"/>
                          </a:solidFill>
                          <a:uFillTx/>
                          <a:latin typeface="Times New Roman" panose="02020603050405020304" charset="0"/>
                          <a:cs typeface="Times New Roman" panose="02020603050405020304" charset="0"/>
                        </a:rPr>
                        <a:t>Integer</a:t>
                      </a:r>
                      <a:endParaRPr lang="en-US" altLang="zh-CN" sz="1400" b="1" spc="20">
                        <a:solidFill>
                          <a:schemeClr val="tx1"/>
                        </a:solidFill>
                        <a:uFillTx/>
                        <a:latin typeface="Times New Roman" panose="02020603050405020304" charset="0"/>
                        <a:cs typeface="Times New Roman" panose="02020603050405020304" charset="0"/>
                      </a:endParaRPr>
                    </a:p>
                  </a:txBody>
                  <a:tcPr marL="0" marR="0" marT="0" marB="0" anchor="ctr" anchorCtr="0">
                    <a:lnL>
                      <a:noFill/>
                    </a:lnL>
                    <a:lnR>
                      <a:noFill/>
                    </a:lnR>
                    <a:lnT>
                      <a:noFill/>
                    </a:lnT>
                    <a:lnB>
                      <a:noFill/>
                    </a:lnB>
                    <a:solidFill>
                      <a:srgbClr val="FE2E46"/>
                    </a:solidFill>
                  </a:tcPr>
                </a:tc>
              </a:tr>
            </a:tbl>
          </a:graphicData>
        </a:graphic>
      </p:graphicFrame>
    </p:spTree>
  </p:cSld>
  <p:clrMapOvr>
    <a:masterClrMapping/>
  </p:clrMapOvr>
  <p:transition spd="med"/>
</p:sld>
</file>

<file path=ppt/tags/tag1.xml><?xml version="1.0" encoding="utf-8"?>
<p:tagLst xmlns:p="http://schemas.openxmlformats.org/presentationml/2006/main">
  <p:tag name="TABLE_ENDDRAG_ORIGIN_RECT" val="267*383"/>
  <p:tag name="TABLE_ENDDRAG_RECT" val="595*103*267*383"/>
</p:tagLst>
</file>

<file path=ppt/tags/tag2.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_Flow_SignoffStatus xmlns="6259e846-8b77-4076-b7b3-191dee427045" xsi:nil="true"/>
    <Time xmlns="6259e846-8b77-4076-b7b3-191dee4270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3.xml><?xml version="1.0" encoding="utf-8"?>
<ds:datastoreItem xmlns:ds="http://schemas.openxmlformats.org/officeDocument/2006/customXml" ds:itemID="{F55A1437-D0FC-45AE-95B7-D57A756B97CC}">
  <ds:schemaRefs/>
</ds:datastoreItem>
</file>

<file path=customXml/itemProps4.xml><?xml version="1.0" encoding="utf-8"?>
<ds:datastoreItem xmlns:ds="http://schemas.openxmlformats.org/officeDocument/2006/customXml" ds:itemID="{A22449C5-8A7C-4DDF-8BBD-9834F5F8D2B3}">
  <ds:schemaRefs/>
</ds:datastoreItem>
</file>

<file path=customXml/itemProps5.xml><?xml version="1.0" encoding="utf-8"?>
<ds:datastoreItem xmlns:ds="http://schemas.openxmlformats.org/officeDocument/2006/customXml" ds:itemID="{E2FFB1A3-86F8-4D83-B399-9B6D5E293CEC}">
  <ds:schemaRefs/>
</ds:datastoreItem>
</file>

<file path=docProps/app.xml><?xml version="1.0" encoding="utf-8"?>
<Properties xmlns="http://schemas.openxmlformats.org/officeDocument/2006/extended-properties" xmlns:vt="http://schemas.openxmlformats.org/officeDocument/2006/docPropsVTypes">
  <TotalTime>0</TotalTime>
  <Words>10577</Words>
  <Application>WPS Presentation</Application>
  <PresentationFormat>Widescreen</PresentationFormat>
  <Paragraphs>262</Paragraphs>
  <Slides>21</Slides>
  <Notes>17</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21</vt:i4>
      </vt:variant>
    </vt:vector>
  </HeadingPairs>
  <TitlesOfParts>
    <vt:vector size="42" baseType="lpstr">
      <vt:lpstr>Arial</vt:lpstr>
      <vt:lpstr>SimSun</vt:lpstr>
      <vt:lpstr>Wingdings</vt:lpstr>
      <vt:lpstr>Calibri</vt:lpstr>
      <vt:lpstr>Calibri Light</vt:lpstr>
      <vt:lpstr>Arial</vt:lpstr>
      <vt:lpstr>Helvetica Neue Thin</vt:lpstr>
      <vt:lpstr>Segoe Print</vt:lpstr>
      <vt:lpstr>Myriad Pro Semibold</vt:lpstr>
      <vt:lpstr>Microsoft YaHei</vt:lpstr>
      <vt:lpstr>Merriweather Sans Light</vt:lpstr>
      <vt:lpstr>Microsoft YaHei Light</vt:lpstr>
      <vt:lpstr>Microsoft YaHei UI</vt:lpstr>
      <vt:lpstr>Segoe UI</vt:lpstr>
      <vt:lpstr>Courier New</vt:lpstr>
      <vt:lpstr>Merriweather Sans Regular</vt:lpstr>
      <vt:lpstr>Merriweather Sans Regular ExtraBold</vt:lpstr>
      <vt:lpstr>Times New Roman</vt:lpstr>
      <vt:lpstr>Wingdings</vt:lpstr>
      <vt:lpstr>Arial Unicode MS</vt:lpstr>
      <vt:lpstr>frontiertech</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dell</cp:lastModifiedBy>
  <cp:revision>31</cp:revision>
  <dcterms:created xsi:type="dcterms:W3CDTF">2025-06-14T14:23:00Z</dcterms:created>
  <dcterms:modified xsi:type="dcterms:W3CDTF">2025-06-15T13:47:45Z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y fmtid="{D5CDD505-2E9C-101B-9397-08002B2CF9AE}" pid="4" name="ICV">
    <vt:lpwstr>033AE98EE7174AC2A8DFF0B597F30C9D_13</vt:lpwstr>
  </property>
  <property fmtid="{D5CDD505-2E9C-101B-9397-08002B2CF9AE}" pid="5" name="KSOProductBuildVer">
    <vt:lpwstr>1033-12.2.0.21179</vt:lpwstr>
  </property>
</Properties>
</file>